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3" r:id="rId1"/>
  </p:sldMasterIdLst>
  <p:notesMasterIdLst>
    <p:notesMasterId r:id="rId9"/>
  </p:notesMasterIdLst>
  <p:handoutMasterIdLst>
    <p:handoutMasterId r:id="rId10"/>
  </p:handoutMasterIdLst>
  <p:sldIdLst>
    <p:sldId id="266" r:id="rId2"/>
    <p:sldId id="257" r:id="rId3"/>
    <p:sldId id="260" r:id="rId4"/>
    <p:sldId id="267" r:id="rId5"/>
    <p:sldId id="268" r:id="rId6"/>
    <p:sldId id="261" r:id="rId7"/>
    <p:sldId id="262" r:id="rId8"/>
  </p:sldIdLst>
  <p:sldSz cx="9144000" cy="6858000" type="screen4x3"/>
  <p:notesSz cx="6997700" cy="9271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49" autoAdjust="0"/>
    <p:restoredTop sz="86486" autoAdjust="0"/>
  </p:normalViewPr>
  <p:slideViewPr>
    <p:cSldViewPr snapToGrid="0" showGuides="1">
      <p:cViewPr varScale="1">
        <p:scale>
          <a:sx n="73" d="100"/>
          <a:sy n="73" d="100"/>
        </p:scale>
        <p:origin x="-7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>
        <p:scale>
          <a:sx n="66" d="100"/>
          <a:sy n="66" d="100"/>
        </p:scale>
        <p:origin x="-3150" y="-606"/>
      </p:cViewPr>
      <p:guideLst>
        <p:guide orient="horz" pos="2920"/>
        <p:guide pos="22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8" Type="http://schemas.openxmlformats.org/officeDocument/2006/relationships/customXml" Target="../customXml/item4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19125" y="2730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pPr>
              <a:defRPr/>
            </a:pPr>
            <a:r>
              <a:rPr lang="en-US" smtClean="0"/>
              <a:t>Chapter 5: Writing and Delivering the Report</a:t>
            </a: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578225" y="2730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19125" y="8548688"/>
            <a:ext cx="26670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pPr>
              <a:defRPr/>
            </a:pPr>
            <a:r>
              <a:rPr lang="en-US" smtClean="0"/>
              <a:t>Lead Dust Sampling Technician Training Course</a:t>
            </a:r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359150" y="8548688"/>
            <a:ext cx="3030538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pPr>
              <a:defRPr/>
            </a:pPr>
            <a:fld id="{2C66FFA6-8784-4E37-B741-B605315C94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69117813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434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Chapter 5: Writing and Delivering the Report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7162" y="0"/>
            <a:ext cx="30305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05313"/>
            <a:ext cx="5133975" cy="417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7450"/>
            <a:ext cx="33226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Lead Dust Sampling Technician Training Course</a:t>
            </a:r>
            <a:endParaRPr lang="en-US" dirty="0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332287" y="8807450"/>
            <a:ext cx="266541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5-</a:t>
            </a:r>
            <a:fld id="{1C29E0E6-AFD2-4DD9-9398-DC3EE2882CD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5325"/>
            <a:ext cx="463550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xmlns="" val="2243906528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735013"/>
            <a:ext cx="4710112" cy="35321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Lead Dust Sampling Technician Training Course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5-</a:t>
            </a:r>
            <a:fld id="{1C29E0E6-AFD2-4DD9-9398-DC3EE2882CD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5: Writing and Delivering the Report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2688" y="735013"/>
            <a:ext cx="4705350" cy="35290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At the end of the chapter, students will be able to:</a:t>
            </a:r>
          </a:p>
          <a:p>
            <a:pPr marL="341313" lvl="1" indent="-227013">
              <a:buFontTx/>
              <a:buChar char="•"/>
            </a:pPr>
            <a:r>
              <a:rPr lang="en-US" smtClean="0"/>
              <a:t>List the key contents of a complete lead dust clearance test report </a:t>
            </a:r>
          </a:p>
          <a:p>
            <a:pPr marL="341313" lvl="1" indent="-227013">
              <a:buFontTx/>
              <a:buChar char="•"/>
            </a:pPr>
            <a:r>
              <a:rPr lang="en-US" smtClean="0"/>
              <a:t>Describe ways to make the report easy to read</a:t>
            </a:r>
          </a:p>
          <a:p>
            <a:pPr marL="341313" lvl="1" indent="-227013">
              <a:buFontTx/>
              <a:buChar char="•"/>
            </a:pPr>
            <a:r>
              <a:rPr lang="en-US" smtClean="0"/>
              <a:t>Respond appropriately to questions that clients may ask upon receiving their report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Lead Dust Sampling Technician Training Course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5-</a:t>
            </a:r>
            <a:fld id="{1C29E0E6-AFD2-4DD9-9398-DC3EE2882CD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5: Writing and Delivering the Report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1413" y="735013"/>
            <a:ext cx="4710112" cy="35321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These are the six elements of the Lead Dust Clearance Test Report.</a:t>
            </a:r>
          </a:p>
          <a:p>
            <a:pPr>
              <a:spcBef>
                <a:spcPct val="60000"/>
              </a:spcBef>
            </a:pPr>
            <a:r>
              <a:rPr lang="en-US" smtClean="0"/>
              <a:t>Blank forms that can be used for the Cover Page, Summary of Sampling Results, and Visual Inspection Results are provided in </a:t>
            </a:r>
            <a:r>
              <a:rPr lang="en-US" b="1" smtClean="0"/>
              <a:t>Appendix B</a:t>
            </a:r>
            <a:r>
              <a:rPr lang="en-US" smtClean="0"/>
              <a:t> of this course.</a:t>
            </a:r>
          </a:p>
          <a:p>
            <a:pPr>
              <a:spcBef>
                <a:spcPct val="60000"/>
              </a:spcBef>
            </a:pPr>
            <a:r>
              <a:rPr lang="en-US" smtClean="0"/>
              <a:t>A copy of the </a:t>
            </a:r>
            <a:r>
              <a:rPr lang="en-US" i="1" smtClean="0"/>
              <a:t>Renovate Right: Important Lead Hazard Information for Families, Child Care Providers and Schools</a:t>
            </a:r>
            <a:r>
              <a:rPr lang="en-US" smtClean="0"/>
              <a:t> pamphlet is also included in </a:t>
            </a:r>
            <a:r>
              <a:rPr lang="en-US" b="1" smtClean="0"/>
              <a:t>Appendix B.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Lead Dust Sampling Technician Training Course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5-</a:t>
            </a:r>
            <a:fld id="{1C29E0E6-AFD2-4DD9-9398-DC3EE2882CD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5: Writing and Delivering the Report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735013"/>
            <a:ext cx="4710112" cy="35321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/>
              <a:t>Because HUD has more extensive visual inspections requirements than does the EPA rule, HUD requires more information regarding the details of a lead dust clearance test report. 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Lead Dust Sampling Technician Training Course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5-</a:t>
            </a:r>
            <a:fld id="{1C29E0E6-AFD2-4DD9-9398-DC3EE2882CD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5: Writing and Delivering the Report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735013"/>
            <a:ext cx="4710112" cy="35321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/>
              <a:t>Because HUD has more extensive visual inspections requirements than does the EPA rule, HUD requires more information regarding the details of a lead dust clearance test report. 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Lead Dust Sampling Technician Training Course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5-</a:t>
            </a:r>
            <a:fld id="{1C29E0E6-AFD2-4DD9-9398-DC3EE2882CD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5: Writing and Delivering the Report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1413" y="735013"/>
            <a:ext cx="4710112" cy="35321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45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Lead Dust Sampling Technician Training Course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5-</a:t>
            </a:r>
            <a:fld id="{1C29E0E6-AFD2-4DD9-9398-DC3EE2882CD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5: Writing and Delivering the Report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1413" y="735013"/>
            <a:ext cx="4710112" cy="35321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7013" indent="-227013">
              <a:buFontTx/>
              <a:buChar char="•"/>
            </a:pPr>
            <a:endParaRPr 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Lead Dust Sampling Technician Training Course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5-</a:t>
            </a:r>
            <a:fld id="{1C29E0E6-AFD2-4DD9-9398-DC3EE2882CD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5: Writing and Delivering the Report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 userDrawn="1"/>
        </p:nvSpPr>
        <p:spPr bwMode="auto">
          <a:xfrm>
            <a:off x="1905000" y="6019800"/>
            <a:ext cx="2720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endParaRPr lang="en-US" sz="1800">
              <a:latin typeface="Arial" pitchFamily="34" charset="0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 userDrawn="1"/>
        </p:nvSpPr>
        <p:spPr bwMode="auto">
          <a:xfrm>
            <a:off x="1447800" y="5791200"/>
            <a:ext cx="6172200" cy="830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dirty="0">
                <a:solidFill>
                  <a:srgbClr val="00CC99"/>
                </a:solidFill>
                <a:cs typeface="Times New Roman" pitchFamily="18" charset="0"/>
              </a:rPr>
              <a:t>Lead Dust Sampling Technician</a:t>
            </a:r>
          </a:p>
          <a:p>
            <a:pPr algn="ctr" eaLnBrk="1" hangingPunct="1">
              <a:defRPr/>
            </a:pPr>
            <a:r>
              <a:rPr lang="en-US" dirty="0">
                <a:solidFill>
                  <a:srgbClr val="00CC99"/>
                </a:solidFill>
                <a:cs typeface="Times New Roman" pitchFamily="18" charset="0"/>
              </a:rPr>
              <a:t>June 2013</a:t>
            </a:r>
          </a:p>
        </p:txBody>
      </p:sp>
      <p:pic>
        <p:nvPicPr>
          <p:cNvPr id="6" name="Picture 11" descr="HUD 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EPA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943600"/>
            <a:ext cx="1270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6"/>
          <p:cNvSpPr txBox="1">
            <a:spLocks noChangeArrowheads="1"/>
          </p:cNvSpPr>
          <p:nvPr userDrawn="1"/>
        </p:nvSpPr>
        <p:spPr bwMode="auto">
          <a:xfrm>
            <a:off x="6934200" y="304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defRPr/>
            </a:pPr>
            <a:r>
              <a:rPr lang="en-US" sz="1400">
                <a:cs typeface="Times New Roman" pitchFamily="18" charset="0"/>
              </a:rPr>
              <a:t>5-</a:t>
            </a:r>
            <a:fld id="{862681CA-8D0B-40F6-A70F-B1FB96C90159}" type="slidenum">
              <a:rPr lang="en-US" sz="1400">
                <a:cs typeface="Times New Roman" pitchFamily="18" charset="0"/>
              </a:rPr>
              <a:pPr algn="r" eaLnBrk="1" hangingPunct="1">
                <a:defRPr/>
              </a:pPr>
              <a:t>‹#›</a:t>
            </a:fld>
            <a:endParaRPr lang="en-US" sz="1400">
              <a:cs typeface="Times New Roman" pitchFamily="18" charset="0"/>
            </a:endParaRPr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4EEE38C-805F-4E3F-93BE-87C0FCE1068E}" type="datetimeFigureOut">
              <a:rPr lang="en-US"/>
              <a:pPr>
                <a:defRPr/>
              </a:pPr>
              <a:t>8/6/2013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69772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 userDrawn="1"/>
        </p:nvSpPr>
        <p:spPr bwMode="auto">
          <a:xfrm>
            <a:off x="1905000" y="6019800"/>
            <a:ext cx="2720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endParaRPr lang="en-US" sz="1800">
              <a:latin typeface="Arial" pitchFamily="34" charset="0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 userDrawn="1"/>
        </p:nvSpPr>
        <p:spPr bwMode="auto">
          <a:xfrm>
            <a:off x="1447800" y="5791200"/>
            <a:ext cx="61722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dirty="0">
                <a:solidFill>
                  <a:srgbClr val="00CC99"/>
                </a:solidFill>
                <a:cs typeface="Times New Roman" pitchFamily="18" charset="0"/>
              </a:rPr>
              <a:t>Lead Dust Sampling Technician</a:t>
            </a:r>
          </a:p>
          <a:p>
            <a:pPr algn="ctr" eaLnBrk="1" hangingPunct="1">
              <a:defRPr/>
            </a:pPr>
            <a:r>
              <a:rPr lang="en-US" dirty="0">
                <a:solidFill>
                  <a:srgbClr val="00CC99"/>
                </a:solidFill>
                <a:cs typeface="Times New Roman" pitchFamily="18" charset="0"/>
              </a:rPr>
              <a:t>March 2009</a:t>
            </a:r>
          </a:p>
        </p:txBody>
      </p:sp>
      <p:pic>
        <p:nvPicPr>
          <p:cNvPr id="6" name="Picture 11" descr="HUD 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EPA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943600"/>
            <a:ext cx="1270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6"/>
          <p:cNvSpPr txBox="1">
            <a:spLocks noChangeArrowheads="1"/>
          </p:cNvSpPr>
          <p:nvPr userDrawn="1"/>
        </p:nvSpPr>
        <p:spPr bwMode="auto">
          <a:xfrm>
            <a:off x="6934200" y="304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defRPr/>
            </a:pPr>
            <a:r>
              <a:rPr lang="en-US" sz="1400">
                <a:cs typeface="Times New Roman" pitchFamily="18" charset="0"/>
              </a:rPr>
              <a:t>5-</a:t>
            </a:r>
            <a:fld id="{C4978E21-4D9F-4079-9ADF-33F4230700F2}" type="slidenum">
              <a:rPr lang="en-US" sz="1400">
                <a:cs typeface="Times New Roman" pitchFamily="18" charset="0"/>
              </a:rPr>
              <a:pPr algn="r" eaLnBrk="1" hangingPunct="1">
                <a:defRPr/>
              </a:pPr>
              <a:t>‹#›</a:t>
            </a:fld>
            <a:endParaRPr lang="en-US" sz="1400"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CE1B700-E004-4C61-9EDB-1756E92B9457}" type="datetimeFigureOut">
              <a:rPr lang="en-US"/>
              <a:pPr>
                <a:defRPr/>
              </a:pPr>
              <a:t>8/6/2013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44172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 userDrawn="1"/>
        </p:nvSpPr>
        <p:spPr bwMode="auto">
          <a:xfrm>
            <a:off x="1905000" y="6019800"/>
            <a:ext cx="2720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endParaRPr lang="en-US" sz="1800">
              <a:latin typeface="Arial" pitchFamily="34" charset="0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 userDrawn="1"/>
        </p:nvSpPr>
        <p:spPr bwMode="auto">
          <a:xfrm>
            <a:off x="1447800" y="5791200"/>
            <a:ext cx="61722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dirty="0">
                <a:solidFill>
                  <a:srgbClr val="00CC99"/>
                </a:solidFill>
                <a:cs typeface="Times New Roman" pitchFamily="18" charset="0"/>
              </a:rPr>
              <a:t>Lead Dust Sampling Technician</a:t>
            </a:r>
          </a:p>
          <a:p>
            <a:pPr algn="ctr" eaLnBrk="1" hangingPunct="1">
              <a:defRPr/>
            </a:pPr>
            <a:r>
              <a:rPr lang="en-US" dirty="0">
                <a:solidFill>
                  <a:srgbClr val="00CC99"/>
                </a:solidFill>
                <a:cs typeface="Times New Roman" pitchFamily="18" charset="0"/>
              </a:rPr>
              <a:t>March 2009</a:t>
            </a:r>
          </a:p>
        </p:txBody>
      </p:sp>
      <p:pic>
        <p:nvPicPr>
          <p:cNvPr id="6" name="Picture 11" descr="HUD 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EPA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943600"/>
            <a:ext cx="1270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6"/>
          <p:cNvSpPr txBox="1">
            <a:spLocks noChangeArrowheads="1"/>
          </p:cNvSpPr>
          <p:nvPr userDrawn="1"/>
        </p:nvSpPr>
        <p:spPr bwMode="auto">
          <a:xfrm>
            <a:off x="6934200" y="304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defRPr/>
            </a:pPr>
            <a:r>
              <a:rPr lang="en-US" sz="1400">
                <a:cs typeface="Times New Roman" pitchFamily="18" charset="0"/>
              </a:rPr>
              <a:t>5-</a:t>
            </a:r>
            <a:fld id="{D552A9D3-3DBB-4C0A-9B0F-E0F6FB0ADC95}" type="slidenum">
              <a:rPr lang="en-US" sz="1400">
                <a:cs typeface="Times New Roman" pitchFamily="18" charset="0"/>
              </a:rPr>
              <a:pPr algn="r" eaLnBrk="1" hangingPunct="1">
                <a:defRPr/>
              </a:pPr>
              <a:t>‹#›</a:t>
            </a:fld>
            <a:endParaRPr lang="en-US" sz="1400">
              <a:cs typeface="Times New Roman" pitchFamily="18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09600"/>
            <a:ext cx="177165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609600"/>
            <a:ext cx="516255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6403F5-A9AC-4772-A4A8-18EC5187860D}" type="datetimeFigureOut">
              <a:rPr lang="en-US"/>
              <a:pPr>
                <a:defRPr/>
              </a:pPr>
              <a:t>8/6/2013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7961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 userDrawn="1"/>
        </p:nvSpPr>
        <p:spPr bwMode="auto">
          <a:xfrm>
            <a:off x="1447800" y="5695950"/>
            <a:ext cx="6172200" cy="831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dirty="0">
                <a:solidFill>
                  <a:srgbClr val="00CC99"/>
                </a:solidFill>
                <a:cs typeface="Times New Roman" pitchFamily="18" charset="0"/>
              </a:rPr>
              <a:t>Lead Dust Sampling Technician</a:t>
            </a:r>
          </a:p>
          <a:p>
            <a:pPr algn="ctr" eaLnBrk="1" hangingPunct="1">
              <a:defRPr/>
            </a:pPr>
            <a:r>
              <a:rPr lang="en-US" dirty="0">
                <a:solidFill>
                  <a:srgbClr val="00CC99"/>
                </a:solidFill>
                <a:cs typeface="Times New Roman" pitchFamily="18" charset="0"/>
              </a:rPr>
              <a:t>June 2013</a:t>
            </a:r>
          </a:p>
        </p:txBody>
      </p:sp>
      <p:pic>
        <p:nvPicPr>
          <p:cNvPr id="5" name="Picture 11" descr="HUD 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2" descr="EPA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943600"/>
            <a:ext cx="1270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1"/>
            <a:ext cx="8229600" cy="411479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846F5-63C9-4226-98D8-C73AE0AE74E7}" type="datetimeFigureOut">
              <a:rPr lang="en-US"/>
              <a:pPr>
                <a:defRPr/>
              </a:pPr>
              <a:t>8/6/2013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9490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E1FE2-3191-4BAC-B798-0966D04C15A9}" type="datetimeFigureOut">
              <a:rPr lang="en-US"/>
              <a:pPr>
                <a:defRPr/>
              </a:pPr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89937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905000"/>
            <a:ext cx="34671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05000"/>
            <a:ext cx="34671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62794-4AB0-42E5-8FC7-985ABBF3B0B3}" type="datetimeFigureOut">
              <a:rPr lang="en-US"/>
              <a:pPr>
                <a:defRPr/>
              </a:pPr>
              <a:t>8/6/2013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7328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 userDrawn="1"/>
        </p:nvSpPr>
        <p:spPr bwMode="auto">
          <a:xfrm>
            <a:off x="1905000" y="6019800"/>
            <a:ext cx="2720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endParaRPr lang="en-US" sz="1800">
              <a:latin typeface="Arial" pitchFamily="34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 userDrawn="1"/>
        </p:nvSpPr>
        <p:spPr bwMode="auto">
          <a:xfrm>
            <a:off x="1447800" y="5791200"/>
            <a:ext cx="61722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dirty="0">
                <a:solidFill>
                  <a:srgbClr val="00CC99"/>
                </a:solidFill>
                <a:cs typeface="Times New Roman" pitchFamily="18" charset="0"/>
              </a:rPr>
              <a:t>Lead Dust Sampling Technician</a:t>
            </a:r>
          </a:p>
          <a:p>
            <a:pPr algn="ctr" eaLnBrk="1" hangingPunct="1">
              <a:defRPr/>
            </a:pPr>
            <a:r>
              <a:rPr lang="en-US" dirty="0">
                <a:solidFill>
                  <a:srgbClr val="00CC99"/>
                </a:solidFill>
                <a:cs typeface="Times New Roman" pitchFamily="18" charset="0"/>
              </a:rPr>
              <a:t>March 2009</a:t>
            </a:r>
          </a:p>
        </p:txBody>
      </p:sp>
      <p:pic>
        <p:nvPicPr>
          <p:cNvPr id="9" name="Picture 11" descr="HUD 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 descr="EPA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943600"/>
            <a:ext cx="1270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6"/>
          <p:cNvSpPr txBox="1">
            <a:spLocks noChangeArrowheads="1"/>
          </p:cNvSpPr>
          <p:nvPr userDrawn="1"/>
        </p:nvSpPr>
        <p:spPr bwMode="auto">
          <a:xfrm>
            <a:off x="6934200" y="304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defRPr/>
            </a:pPr>
            <a:r>
              <a:rPr lang="en-US" sz="1400">
                <a:cs typeface="Times New Roman" pitchFamily="18" charset="0"/>
              </a:rPr>
              <a:t>5-</a:t>
            </a:r>
            <a:fld id="{EB0E530A-0408-4AED-8C8B-2CA2BBF22281}" type="slidenum">
              <a:rPr lang="en-US" sz="1400">
                <a:cs typeface="Times New Roman" pitchFamily="18" charset="0"/>
              </a:rPr>
              <a:pPr algn="r" eaLnBrk="1" hangingPunct="1">
                <a:defRPr/>
              </a:pPr>
              <a:t>‹#›</a:t>
            </a:fld>
            <a:endParaRPr lang="en-US" sz="1400"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AF7B013-21A0-45B9-97E1-94A8423321AD}" type="datetimeFigureOut">
              <a:rPr lang="en-US"/>
              <a:pPr>
                <a:defRPr/>
              </a:pPr>
              <a:t>8/6/2013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172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8"/>
          <p:cNvSpPr txBox="1">
            <a:spLocks noChangeArrowheads="1"/>
          </p:cNvSpPr>
          <p:nvPr userDrawn="1"/>
        </p:nvSpPr>
        <p:spPr bwMode="auto">
          <a:xfrm>
            <a:off x="1905000" y="6019800"/>
            <a:ext cx="2720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endParaRPr lang="en-US" sz="1800">
              <a:latin typeface="Arial" pitchFamily="34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 userDrawn="1"/>
        </p:nvSpPr>
        <p:spPr bwMode="auto">
          <a:xfrm>
            <a:off x="1447800" y="5791200"/>
            <a:ext cx="61722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dirty="0">
                <a:solidFill>
                  <a:srgbClr val="00CC99"/>
                </a:solidFill>
                <a:cs typeface="Times New Roman" pitchFamily="18" charset="0"/>
              </a:rPr>
              <a:t>Lead Dust Sampling Technician</a:t>
            </a:r>
          </a:p>
          <a:p>
            <a:pPr algn="ctr" eaLnBrk="1" hangingPunct="1">
              <a:defRPr/>
            </a:pPr>
            <a:r>
              <a:rPr lang="en-US" dirty="0">
                <a:solidFill>
                  <a:srgbClr val="00CC99"/>
                </a:solidFill>
                <a:cs typeface="Times New Roman" pitchFamily="18" charset="0"/>
              </a:rPr>
              <a:t>March 2009</a:t>
            </a:r>
          </a:p>
        </p:txBody>
      </p:sp>
      <p:pic>
        <p:nvPicPr>
          <p:cNvPr id="5" name="Picture 11" descr="HUD 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2" descr="EPA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943600"/>
            <a:ext cx="1270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 txBox="1">
            <a:spLocks noChangeArrowheads="1"/>
          </p:cNvSpPr>
          <p:nvPr userDrawn="1"/>
        </p:nvSpPr>
        <p:spPr bwMode="auto">
          <a:xfrm>
            <a:off x="6934200" y="304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defRPr/>
            </a:pPr>
            <a:r>
              <a:rPr lang="en-US" sz="1400">
                <a:cs typeface="Times New Roman" pitchFamily="18" charset="0"/>
              </a:rPr>
              <a:t>5-</a:t>
            </a:r>
            <a:fld id="{91DAA65C-170E-4BDE-9860-B35B0B3D66A1}" type="slidenum">
              <a:rPr lang="en-US" sz="1400">
                <a:cs typeface="Times New Roman" pitchFamily="18" charset="0"/>
              </a:rPr>
              <a:pPr algn="r" eaLnBrk="1" hangingPunct="1">
                <a:defRPr/>
              </a:pPr>
              <a:t>‹#›</a:t>
            </a:fld>
            <a:endParaRPr lang="en-US" sz="1400"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975F84-07DE-4E1D-9FEA-B1D3930398C5}" type="datetimeFigureOut">
              <a:rPr lang="en-US"/>
              <a:pPr>
                <a:defRPr/>
              </a:pPr>
              <a:t>8/6/2013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3852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>
            <a:spLocks noChangeArrowheads="1"/>
          </p:cNvSpPr>
          <p:nvPr userDrawn="1"/>
        </p:nvSpPr>
        <p:spPr bwMode="auto">
          <a:xfrm>
            <a:off x="1905000" y="6019800"/>
            <a:ext cx="2720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endParaRPr lang="en-US" sz="1800">
              <a:latin typeface="Arial" pitchFamily="34" charset="0"/>
            </a:endParaRPr>
          </a:p>
        </p:txBody>
      </p:sp>
      <p:sp>
        <p:nvSpPr>
          <p:cNvPr id="3" name="Text Box 10"/>
          <p:cNvSpPr txBox="1">
            <a:spLocks noChangeArrowheads="1"/>
          </p:cNvSpPr>
          <p:nvPr userDrawn="1"/>
        </p:nvSpPr>
        <p:spPr bwMode="auto">
          <a:xfrm>
            <a:off x="1447800" y="5791200"/>
            <a:ext cx="61722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dirty="0">
                <a:solidFill>
                  <a:srgbClr val="00CC99"/>
                </a:solidFill>
                <a:cs typeface="Times New Roman" pitchFamily="18" charset="0"/>
              </a:rPr>
              <a:t>Lead Dust Sampling Technician</a:t>
            </a:r>
          </a:p>
          <a:p>
            <a:pPr algn="ctr" eaLnBrk="1" hangingPunct="1">
              <a:defRPr/>
            </a:pPr>
            <a:r>
              <a:rPr lang="en-US" dirty="0">
                <a:solidFill>
                  <a:srgbClr val="00CC99"/>
                </a:solidFill>
                <a:cs typeface="Times New Roman" pitchFamily="18" charset="0"/>
              </a:rPr>
              <a:t>March 2009</a:t>
            </a:r>
          </a:p>
        </p:txBody>
      </p:sp>
      <p:pic>
        <p:nvPicPr>
          <p:cNvPr id="4" name="Picture 11" descr="HUD 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2" descr="EPA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943600"/>
            <a:ext cx="1270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6"/>
          <p:cNvSpPr txBox="1">
            <a:spLocks noChangeArrowheads="1"/>
          </p:cNvSpPr>
          <p:nvPr userDrawn="1"/>
        </p:nvSpPr>
        <p:spPr bwMode="auto">
          <a:xfrm>
            <a:off x="6934200" y="304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defRPr/>
            </a:pPr>
            <a:r>
              <a:rPr lang="en-US" sz="1400">
                <a:cs typeface="Times New Roman" pitchFamily="18" charset="0"/>
              </a:rPr>
              <a:t>5-</a:t>
            </a:r>
            <a:fld id="{299EFB1F-5CF9-4C31-ADEB-1F4908BD65BE}" type="slidenum">
              <a:rPr lang="en-US" sz="1400">
                <a:cs typeface="Times New Roman" pitchFamily="18" charset="0"/>
              </a:rPr>
              <a:pPr algn="r" eaLnBrk="1" hangingPunct="1">
                <a:defRPr/>
              </a:pPr>
              <a:t>‹#›</a:t>
            </a:fld>
            <a:endParaRPr lang="en-US" sz="1400">
              <a:cs typeface="Times New Roman" pitchFamily="18" charset="0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87E47A-3542-4599-9D60-B233BB1F5A67}" type="datetimeFigureOut">
              <a:rPr lang="en-US"/>
              <a:pPr>
                <a:defRPr/>
              </a:pPr>
              <a:t>8/6/2013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8432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 userDrawn="1"/>
        </p:nvSpPr>
        <p:spPr bwMode="auto">
          <a:xfrm>
            <a:off x="1905000" y="6019800"/>
            <a:ext cx="2720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endParaRPr lang="en-US" sz="1800">
              <a:latin typeface="Arial" pitchFamily="34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 userDrawn="1"/>
        </p:nvSpPr>
        <p:spPr bwMode="auto">
          <a:xfrm>
            <a:off x="1447800" y="5791200"/>
            <a:ext cx="61722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dirty="0">
                <a:solidFill>
                  <a:srgbClr val="00CC99"/>
                </a:solidFill>
                <a:cs typeface="Times New Roman" pitchFamily="18" charset="0"/>
              </a:rPr>
              <a:t>Lead Dust Sampling Technician</a:t>
            </a:r>
          </a:p>
          <a:p>
            <a:pPr algn="ctr" eaLnBrk="1" hangingPunct="1">
              <a:defRPr/>
            </a:pPr>
            <a:r>
              <a:rPr lang="en-US" dirty="0">
                <a:solidFill>
                  <a:srgbClr val="00CC99"/>
                </a:solidFill>
                <a:cs typeface="Times New Roman" pitchFamily="18" charset="0"/>
              </a:rPr>
              <a:t>March 2009</a:t>
            </a:r>
          </a:p>
        </p:txBody>
      </p:sp>
      <p:pic>
        <p:nvPicPr>
          <p:cNvPr id="7" name="Picture 11" descr="HUD 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 descr="EPA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943600"/>
            <a:ext cx="1270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6"/>
          <p:cNvSpPr txBox="1">
            <a:spLocks noChangeArrowheads="1"/>
          </p:cNvSpPr>
          <p:nvPr userDrawn="1"/>
        </p:nvSpPr>
        <p:spPr bwMode="auto">
          <a:xfrm>
            <a:off x="6934200" y="304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defRPr/>
            </a:pPr>
            <a:r>
              <a:rPr lang="en-US" sz="1400">
                <a:cs typeface="Times New Roman" pitchFamily="18" charset="0"/>
              </a:rPr>
              <a:t>5-</a:t>
            </a:r>
            <a:fld id="{F05D237B-EEAD-4A34-B2B2-0FC9BCA5344A}" type="slidenum">
              <a:rPr lang="en-US" sz="1400">
                <a:cs typeface="Times New Roman" pitchFamily="18" charset="0"/>
              </a:rPr>
              <a:pPr algn="r" eaLnBrk="1" hangingPunct="1">
                <a:defRPr/>
              </a:pPr>
              <a:t>‹#›</a:t>
            </a:fld>
            <a:endParaRPr lang="en-US" sz="1400"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1DF4C41-ACFC-443D-822B-F7AA2633FBDD}" type="datetimeFigureOut">
              <a:rPr lang="en-US"/>
              <a:pPr>
                <a:defRPr/>
              </a:pPr>
              <a:t>8/6/2013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7428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 userDrawn="1"/>
        </p:nvSpPr>
        <p:spPr bwMode="auto">
          <a:xfrm>
            <a:off x="1905000" y="6019800"/>
            <a:ext cx="2720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endParaRPr lang="en-US" sz="1800">
              <a:latin typeface="Arial" pitchFamily="34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 userDrawn="1"/>
        </p:nvSpPr>
        <p:spPr bwMode="auto">
          <a:xfrm>
            <a:off x="1447800" y="5791200"/>
            <a:ext cx="61722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dirty="0">
                <a:solidFill>
                  <a:srgbClr val="00CC99"/>
                </a:solidFill>
                <a:cs typeface="Times New Roman" pitchFamily="18" charset="0"/>
              </a:rPr>
              <a:t>Lead Dust Sampling Technician</a:t>
            </a:r>
          </a:p>
          <a:p>
            <a:pPr algn="ctr" eaLnBrk="1" hangingPunct="1">
              <a:defRPr/>
            </a:pPr>
            <a:r>
              <a:rPr lang="en-US" dirty="0">
                <a:solidFill>
                  <a:srgbClr val="00CC99"/>
                </a:solidFill>
                <a:cs typeface="Times New Roman" pitchFamily="18" charset="0"/>
              </a:rPr>
              <a:t>March 2009</a:t>
            </a:r>
          </a:p>
        </p:txBody>
      </p:sp>
      <p:pic>
        <p:nvPicPr>
          <p:cNvPr id="7" name="Picture 11" descr="HUD 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 descr="EPA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943600"/>
            <a:ext cx="1270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6"/>
          <p:cNvSpPr txBox="1">
            <a:spLocks noChangeArrowheads="1"/>
          </p:cNvSpPr>
          <p:nvPr userDrawn="1"/>
        </p:nvSpPr>
        <p:spPr bwMode="auto">
          <a:xfrm>
            <a:off x="6934200" y="304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defRPr/>
            </a:pPr>
            <a:r>
              <a:rPr lang="en-US" sz="1400">
                <a:cs typeface="Times New Roman" pitchFamily="18" charset="0"/>
              </a:rPr>
              <a:t>5-</a:t>
            </a:r>
            <a:fld id="{82AEC033-80FF-4858-A941-393FFB8C4547}" type="slidenum">
              <a:rPr lang="en-US" sz="1400">
                <a:cs typeface="Times New Roman" pitchFamily="18" charset="0"/>
              </a:rPr>
              <a:pPr algn="r" eaLnBrk="1" hangingPunct="1">
                <a:defRPr/>
              </a:pPr>
              <a:t>‹#›</a:t>
            </a:fld>
            <a:endParaRPr lang="en-US" sz="1400"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17BF91-9821-4C63-9884-0010C030D1B3}" type="datetimeFigureOut">
              <a:rPr lang="en-US"/>
              <a:pPr>
                <a:defRPr/>
              </a:pPr>
              <a:t>8/6/2013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6242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334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C844773-32EA-4BC4-A2E3-E95407B590C4}" type="datetimeFigureOut">
              <a:rPr lang="en-US"/>
              <a:pPr>
                <a:defRPr/>
              </a:pPr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Text Box 8"/>
          <p:cNvSpPr txBox="1">
            <a:spLocks noChangeArrowheads="1"/>
          </p:cNvSpPr>
          <p:nvPr userDrawn="1"/>
        </p:nvSpPr>
        <p:spPr bwMode="auto">
          <a:xfrm>
            <a:off x="1905000" y="6019800"/>
            <a:ext cx="2720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endParaRPr lang="en-US" sz="1800">
              <a:latin typeface="Arial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 userDrawn="1"/>
        </p:nvSpPr>
        <p:spPr bwMode="auto">
          <a:xfrm>
            <a:off x="1447800" y="5791200"/>
            <a:ext cx="61722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dirty="0">
                <a:solidFill>
                  <a:srgbClr val="00CC99"/>
                </a:solidFill>
                <a:cs typeface="Times New Roman" pitchFamily="18" charset="0"/>
              </a:rPr>
              <a:t>Lead Dust Sampling Technician</a:t>
            </a:r>
          </a:p>
          <a:p>
            <a:pPr algn="ctr" eaLnBrk="1" hangingPunct="1">
              <a:defRPr/>
            </a:pPr>
            <a:r>
              <a:rPr lang="en-US" dirty="0">
                <a:solidFill>
                  <a:srgbClr val="00CC99"/>
                </a:solidFill>
                <a:cs typeface="Times New Roman" pitchFamily="18" charset="0"/>
              </a:rPr>
              <a:t>March 2009</a:t>
            </a:r>
          </a:p>
        </p:txBody>
      </p:sp>
      <p:pic>
        <p:nvPicPr>
          <p:cNvPr id="1032" name="Picture 11" descr="HUD 2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50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2" descr="EPA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943600"/>
            <a:ext cx="1270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6"/>
          <p:cNvSpPr txBox="1">
            <a:spLocks noChangeArrowheads="1"/>
          </p:cNvSpPr>
          <p:nvPr userDrawn="1"/>
        </p:nvSpPr>
        <p:spPr bwMode="auto">
          <a:xfrm>
            <a:off x="6934200" y="304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defRPr/>
            </a:pPr>
            <a:r>
              <a:rPr lang="en-US" sz="1400">
                <a:cs typeface="Times New Roman" pitchFamily="18" charset="0"/>
              </a:rPr>
              <a:t>5-</a:t>
            </a:r>
            <a:fld id="{56FAE313-4FC2-4194-BF2A-D9D96E1FBAD7}" type="slidenum">
              <a:rPr lang="en-US" sz="1400">
                <a:cs typeface="Times New Roman" pitchFamily="18" charset="0"/>
              </a:rPr>
              <a:pPr algn="r" eaLnBrk="1" hangingPunct="1">
                <a:defRPr/>
              </a:pPr>
              <a:t>‹#›</a:t>
            </a:fld>
            <a:endParaRPr lang="en-US" sz="1400"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1" r:id="rId3"/>
    <p:sldLayoutId id="2147484092" r:id="rId4"/>
    <p:sldLayoutId id="2147484095" r:id="rId5"/>
    <p:sldLayoutId id="2147484096" r:id="rId6"/>
    <p:sldLayoutId id="2147484097" r:id="rId7"/>
    <p:sldLayoutId id="2147484098" r:id="rId8"/>
    <p:sldLayoutId id="2147484099" r:id="rId9"/>
    <p:sldLayoutId id="2147484100" r:id="rId10"/>
    <p:sldLayoutId id="214748410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52600"/>
            <a:ext cx="7772400" cy="1143000"/>
          </a:xfrm>
        </p:spPr>
        <p:txBody>
          <a:bodyPr/>
          <a:lstStyle/>
          <a:p>
            <a:pPr eaLnBrk="1" hangingPunct="1"/>
            <a:r>
              <a:rPr kumimoji="1" lang="en-US" dirty="0" smtClean="0">
                <a:latin typeface="Arial" charset="0"/>
              </a:rPr>
              <a:t>Chapter 5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0400"/>
            <a:ext cx="6400800" cy="1752600"/>
          </a:xfrm>
        </p:spPr>
        <p:txBody>
          <a:bodyPr/>
          <a:lstStyle/>
          <a:p>
            <a:pPr eaLnBrk="1" hangingPunct="1"/>
            <a:r>
              <a:rPr kumimoji="1" lang="en-US" dirty="0" smtClean="0">
                <a:latin typeface="Arial" charset="0"/>
              </a:rPr>
              <a:t>Writing the Report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798008" y="262104"/>
            <a:ext cx="70104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Objectives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14400" y="2092140"/>
            <a:ext cx="7334250" cy="2731058"/>
          </a:xfrm>
        </p:spPr>
        <p:txBody>
          <a:bodyPr/>
          <a:lstStyle/>
          <a:p>
            <a:pPr eaLnBrk="1" hangingPunct="1"/>
            <a:r>
              <a:rPr lang="en-US" sz="3000" dirty="0" smtClean="0">
                <a:latin typeface="Arial" charset="0"/>
              </a:rPr>
              <a:t>List the items that make up a complete lead dust clearance test report.</a:t>
            </a:r>
          </a:p>
          <a:p>
            <a:pPr eaLnBrk="1" hangingPunct="1"/>
            <a:endParaRPr lang="en-US" sz="3000" dirty="0" smtClean="0">
              <a:latin typeface="Arial" charset="0"/>
            </a:endParaRPr>
          </a:p>
          <a:p>
            <a:pPr eaLnBrk="1" hangingPunct="1"/>
            <a:r>
              <a:rPr lang="en-US" sz="3000" dirty="0" smtClean="0">
                <a:latin typeface="Arial" charset="0"/>
              </a:rPr>
              <a:t>Make the report easy for the client to understand</a:t>
            </a:r>
            <a:r>
              <a:rPr lang="en-US" dirty="0" smtClean="0">
                <a:latin typeface="Arial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799054" y="337258"/>
            <a:ext cx="7010400" cy="990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Contents of Report – EPA RRP 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12308" y="1679125"/>
            <a:ext cx="7239000" cy="3505827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</a:pPr>
            <a:r>
              <a:rPr lang="en-US" sz="3000" dirty="0" smtClean="0">
                <a:latin typeface="Arial" charset="0"/>
              </a:rPr>
              <a:t>Cover Page</a:t>
            </a:r>
          </a:p>
          <a:p>
            <a:pPr marL="457200" indent="-457200" eaLnBrk="1" hangingPunct="1">
              <a:spcBef>
                <a:spcPts val="1200"/>
              </a:spcBef>
            </a:pPr>
            <a:r>
              <a:rPr lang="en-US" sz="3000" dirty="0" smtClean="0">
                <a:latin typeface="Arial" charset="0"/>
              </a:rPr>
              <a:t>Summary of Sampling Results</a:t>
            </a:r>
          </a:p>
          <a:p>
            <a:pPr marL="457200" indent="-457200" eaLnBrk="1" hangingPunct="1">
              <a:spcBef>
                <a:spcPts val="1200"/>
              </a:spcBef>
            </a:pPr>
            <a:r>
              <a:rPr lang="en-US" sz="3000" dirty="0" smtClean="0">
                <a:latin typeface="Arial" charset="0"/>
              </a:rPr>
              <a:t>Visual Inspection Results</a:t>
            </a:r>
          </a:p>
          <a:p>
            <a:pPr marL="457200" indent="-457200" eaLnBrk="1" hangingPunct="1">
              <a:spcBef>
                <a:spcPts val="1200"/>
              </a:spcBef>
            </a:pPr>
            <a:r>
              <a:rPr lang="en-US" sz="3000" dirty="0" smtClean="0">
                <a:latin typeface="Arial" charset="0"/>
              </a:rPr>
              <a:t>Laboratory Analytical Results</a:t>
            </a:r>
          </a:p>
          <a:p>
            <a:pPr marL="457200" indent="-457200" eaLnBrk="1" hangingPunct="1">
              <a:spcBef>
                <a:spcPts val="1200"/>
              </a:spcBef>
            </a:pPr>
            <a:r>
              <a:rPr lang="en-US" sz="3000" dirty="0" smtClean="0">
                <a:latin typeface="Arial" charset="0"/>
              </a:rPr>
              <a:t>Renovate Right Pamphlet</a:t>
            </a:r>
          </a:p>
          <a:p>
            <a:pPr marL="857250" lvl="1" indent="-395288" eaLnBrk="1" hangingPunct="1">
              <a:lnSpc>
                <a:spcPct val="90000"/>
              </a:lnSpc>
            </a:pPr>
            <a:r>
              <a:rPr lang="en-US" sz="3000" dirty="0" smtClean="0">
                <a:latin typeface="Arial" charset="0"/>
              </a:rPr>
              <a:t>	(Appendix B)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800100" y="268996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Contents of Report – HUD LSHR</a:t>
            </a:r>
          </a:p>
        </p:txBody>
      </p:sp>
      <p:sp>
        <p:nvSpPr>
          <p:cNvPr id="14339" name="Rectangle 3"/>
          <p:cNvSpPr>
            <a:spLocks noGrp="1"/>
          </p:cNvSpPr>
          <p:nvPr>
            <p:ph type="body" idx="1"/>
          </p:nvPr>
        </p:nvSpPr>
        <p:spPr>
          <a:xfrm>
            <a:off x="914400" y="1418290"/>
            <a:ext cx="7305152" cy="4158552"/>
          </a:xfrm>
        </p:spPr>
        <p:txBody>
          <a:bodyPr/>
          <a:lstStyle/>
          <a:p>
            <a:r>
              <a:rPr lang="en-US" sz="3000" dirty="0" smtClean="0">
                <a:latin typeface="Arial" charset="0"/>
              </a:rPr>
              <a:t>Address of property and if multifamily, specific units and common areas affected</a:t>
            </a:r>
          </a:p>
          <a:p>
            <a:pPr>
              <a:spcBef>
                <a:spcPts val="1000"/>
              </a:spcBef>
            </a:pPr>
            <a:r>
              <a:rPr lang="en-US" sz="3000" dirty="0" smtClean="0">
                <a:latin typeface="Arial" charset="0"/>
              </a:rPr>
              <a:t>Date of clearance exam</a:t>
            </a:r>
          </a:p>
          <a:p>
            <a:pPr>
              <a:spcBef>
                <a:spcPts val="1000"/>
              </a:spcBef>
            </a:pPr>
            <a:r>
              <a:rPr lang="en-US" sz="3000" dirty="0" smtClean="0">
                <a:latin typeface="Arial" charset="0"/>
              </a:rPr>
              <a:t>Name, address and signature of person performing clearance including certification number</a:t>
            </a:r>
          </a:p>
          <a:p>
            <a:pPr>
              <a:spcBef>
                <a:spcPts val="1000"/>
              </a:spcBef>
            </a:pPr>
            <a:r>
              <a:rPr lang="en-US" sz="3000" dirty="0" smtClean="0">
                <a:latin typeface="Arial" charset="0"/>
              </a:rPr>
              <a:t>Visual inspection results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xfrm>
            <a:off x="802192" y="249946"/>
            <a:ext cx="8229600" cy="1143000"/>
          </a:xfrm>
        </p:spPr>
        <p:txBody>
          <a:bodyPr/>
          <a:lstStyle/>
          <a:p>
            <a:r>
              <a:rPr lang="en-US" sz="3200" dirty="0" smtClean="0">
                <a:latin typeface="Arial" charset="0"/>
              </a:rPr>
              <a:t>Contents of Report – HUD LSHR (Cont.) </a:t>
            </a:r>
          </a:p>
        </p:txBody>
      </p:sp>
      <p:sp>
        <p:nvSpPr>
          <p:cNvPr id="15363" name="Rectangle 3"/>
          <p:cNvSpPr>
            <a:spLocks noGrp="1"/>
          </p:cNvSpPr>
          <p:nvPr>
            <p:ph type="body" idx="1"/>
          </p:nvPr>
        </p:nvSpPr>
        <p:spPr>
          <a:xfrm>
            <a:off x="917538" y="1459528"/>
            <a:ext cx="7322110" cy="4177602"/>
          </a:xfrm>
        </p:spPr>
        <p:txBody>
          <a:bodyPr/>
          <a:lstStyle/>
          <a:p>
            <a:r>
              <a:rPr lang="en-US" sz="2600" dirty="0" smtClean="0">
                <a:latin typeface="Arial" charset="0"/>
              </a:rPr>
              <a:t>Dust sampling results</a:t>
            </a:r>
          </a:p>
          <a:p>
            <a:pPr>
              <a:spcBef>
                <a:spcPts val="1000"/>
              </a:spcBef>
            </a:pPr>
            <a:r>
              <a:rPr lang="en-US" sz="2600" dirty="0" smtClean="0">
                <a:latin typeface="Arial" charset="0"/>
              </a:rPr>
              <a:t>Name and address of each laboratory that analyzed samples</a:t>
            </a:r>
          </a:p>
          <a:p>
            <a:pPr>
              <a:spcBef>
                <a:spcPts val="1000"/>
              </a:spcBef>
            </a:pPr>
            <a:r>
              <a:rPr lang="en-US" sz="2600" dirty="0" smtClean="0">
                <a:latin typeface="Arial" charset="0"/>
              </a:rPr>
              <a:t>Start and completion dates of work performed</a:t>
            </a:r>
          </a:p>
          <a:p>
            <a:pPr>
              <a:spcBef>
                <a:spcPts val="1000"/>
              </a:spcBef>
            </a:pPr>
            <a:r>
              <a:rPr lang="en-US" sz="2600" dirty="0" smtClean="0">
                <a:latin typeface="Arial" charset="0"/>
              </a:rPr>
              <a:t>Detailed written description of methods used during work and specific, detailed locations where work occurred</a:t>
            </a:r>
          </a:p>
          <a:p>
            <a:pPr>
              <a:spcBef>
                <a:spcPts val="1000"/>
              </a:spcBef>
            </a:pPr>
            <a:r>
              <a:rPr lang="en-US" sz="2600" dirty="0" smtClean="0">
                <a:latin typeface="Arial" charset="0"/>
              </a:rPr>
              <a:t>If soil hazards are corrected, description of location.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819150" y="318208"/>
            <a:ext cx="7010400" cy="10287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Activity: Writing the Report</a:t>
            </a:r>
          </a:p>
        </p:txBody>
      </p:sp>
      <p:sp>
        <p:nvSpPr>
          <p:cNvPr id="1638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15446" y="2181748"/>
            <a:ext cx="7086600" cy="245745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Refer to </a:t>
            </a:r>
            <a:r>
              <a:rPr lang="en-US" b="1" dirty="0" smtClean="0">
                <a:latin typeface="Arial" charset="0"/>
              </a:rPr>
              <a:t>Attachment 5-A and 5-B</a:t>
            </a:r>
          </a:p>
          <a:p>
            <a:pPr eaLnBrk="1" hangingPunct="1"/>
            <a:endParaRPr lang="en-US" b="1" dirty="0" smtClean="0">
              <a:latin typeface="Arial" charset="0"/>
            </a:endParaRPr>
          </a:p>
          <a:p>
            <a:pPr eaLnBrk="1" hangingPunct="1"/>
            <a:r>
              <a:rPr lang="en-US" dirty="0" smtClean="0">
                <a:latin typeface="Arial" charset="0"/>
              </a:rPr>
              <a:t>Review the blank and completed Lead Dust Clearance reports</a:t>
            </a:r>
          </a:p>
          <a:p>
            <a:pPr lvl="1" eaLnBrk="1" hangingPunct="1"/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809102" y="269014"/>
            <a:ext cx="70104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Summary</a:t>
            </a:r>
          </a:p>
        </p:txBody>
      </p:sp>
      <p:sp>
        <p:nvSpPr>
          <p:cNvPr id="1741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33450" y="2038350"/>
            <a:ext cx="7239000" cy="276225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The items that make up a complete lead dust clearance test report</a:t>
            </a:r>
          </a:p>
          <a:p>
            <a:pPr eaLnBrk="1" hangingPunct="1">
              <a:buFontTx/>
              <a:buNone/>
            </a:pPr>
            <a:endParaRPr lang="en-US" dirty="0" smtClean="0">
              <a:latin typeface="Arial" charset="0"/>
            </a:endParaRPr>
          </a:p>
          <a:p>
            <a:pPr eaLnBrk="1" hangingPunct="1"/>
            <a:r>
              <a:rPr lang="en-US" dirty="0" smtClean="0">
                <a:latin typeface="Arial" charset="0"/>
              </a:rPr>
              <a:t>How to make a report easy for a client to understand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PA Slide Template">
  <a:themeElements>
    <a:clrScheme name="EPA Slide Templa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PA Slide Templat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EPA Slide 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PA Slide 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A Slide 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A Slide 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A Slide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A Slide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A Slide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1E088FA68B8D4BB57461763A47F1F8" ma:contentTypeVersion="36" ma:contentTypeDescription="Create a new document." ma:contentTypeScope="" ma:versionID="8fde82b573489aae265209c5574f45cf">
  <xsd:schema xmlns:xsd="http://www.w3.org/2001/XMLSchema" xmlns:xs="http://www.w3.org/2001/XMLSchema" xmlns:p="http://schemas.microsoft.com/office/2006/metadata/properties" xmlns:ns1="http://schemas.microsoft.com/sharepoint/v3" xmlns:ns2="4ffa91fb-a0ff-4ac5-b2db-65c790d184a4" xmlns:ns3="http://schemas.microsoft.com/sharepoint.v3" xmlns:ns4="http://schemas.microsoft.com/sharepoint/v3/fields" xmlns:ns5="fecc2597-e8fd-4279-ac06-bd7c891938be" xmlns:ns6="6408b95a-4633-4e9c-bd13-86181e6768eb" targetNamespace="http://schemas.microsoft.com/office/2006/metadata/properties" ma:root="true" ma:fieldsID="6b00e1f8f39c4eda368f4b614bc762cc" ns1:_="" ns2:_="" ns3:_="" ns4:_="" ns5:_="" ns6:_="">
    <xsd:import namespace="http://schemas.microsoft.com/sharepoint/v3"/>
    <xsd:import namespace="4ffa91fb-a0ff-4ac5-b2db-65c790d184a4"/>
    <xsd:import namespace="http://schemas.microsoft.com/sharepoint.v3"/>
    <xsd:import namespace="http://schemas.microsoft.com/sharepoint/v3/fields"/>
    <xsd:import namespace="fecc2597-e8fd-4279-ac06-bd7c891938be"/>
    <xsd:import namespace="6408b95a-4633-4e9c-bd13-86181e6768eb"/>
    <xsd:element name="properties">
      <xsd:complexType>
        <xsd:sequence>
          <xsd:element name="documentManagement">
            <xsd:complexType>
              <xsd:all>
                <xsd:element ref="ns2:Document_x0020_Creation_x0020_Date" minOccurs="0"/>
                <xsd:element ref="ns2:Creator" minOccurs="0"/>
                <xsd:element ref="ns2:EPA_x0020_Office" minOccurs="0"/>
                <xsd:element ref="ns2:Record" minOccurs="0"/>
                <xsd:element ref="ns3:CategoryDescription" minOccurs="0"/>
                <xsd:element ref="ns2:Identifier" minOccurs="0"/>
                <xsd:element ref="ns2:EPA_x0020_Contributor" minOccurs="0"/>
                <xsd:element ref="ns2:External_x0020_Contributor" minOccurs="0"/>
                <xsd:element ref="ns4:_Coverage" minOccurs="0"/>
                <xsd:element ref="ns2:EPA_x0020_Related_x0020_Documents" minOccurs="0"/>
                <xsd:element ref="ns4:_Source" minOccurs="0"/>
                <xsd:element ref="ns2:Rights" minOccurs="0"/>
                <xsd:element ref="ns1:Language" minOccurs="0"/>
                <xsd:element ref="ns2:j747ac98061d40f0aa7bd47e1db5675d" minOccurs="0"/>
                <xsd:element ref="ns2:TaxKeywordTaxHTField" minOccurs="0"/>
                <xsd:element ref="ns2:TaxCatchAllLabel" minOccurs="0"/>
                <xsd:element ref="ns2:TaxCatchAll" minOccurs="0"/>
                <xsd:element ref="ns2:e3f09c3df709400db2417a7161762d62" minOccurs="0"/>
                <xsd:element ref="ns5:SharedWithUsers" minOccurs="0"/>
                <xsd:element ref="ns5:SharedWithDetails" minOccurs="0"/>
                <xsd:element ref="ns6:MediaServiceMetadata" minOccurs="0"/>
                <xsd:element ref="ns6:MediaServiceFastMetadata" minOccurs="0"/>
                <xsd:element ref="ns6:MediaServiceDateTaken" minOccurs="0"/>
                <xsd:element ref="ns6:MediaServiceAutoTags" minOccurs="0"/>
                <xsd:element ref="ns6:MediaServiceOCR" minOccurs="0"/>
                <xsd:element ref="ns6:MediaServiceEventHashCode" minOccurs="0"/>
                <xsd:element ref="ns6:MediaServiceGenerationTime" minOccurs="0"/>
                <xsd:element ref="ns6:MediaServiceLocation" minOccurs="0"/>
                <xsd:element ref="ns1:_ip_UnifiedCompliancePolicyProperties" minOccurs="0"/>
                <xsd:element ref="ns1:_ip_UnifiedCompliancePolicyUIAction" minOccurs="0"/>
                <xsd:element ref="ns6:MediaServiceAutoKeyPoints" minOccurs="0"/>
                <xsd:element ref="ns6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17" nillable="true" ma:displayName="Language" ma:default="English" ma:description="Select the document language from the drop down." ma:format="Dropdown" ma:internalName="Language" ma:readOnly="false">
      <xsd:simpleType>
        <xsd:restriction base="dms:Choice">
          <xsd:enumeration value="Arabic (Saudi Arabia)"/>
          <xsd:enumeration value="Bulgarian (Bulgaria)"/>
          <xsd:enumeration value="Chinese (Hong Kong S.A.R.)"/>
          <xsd:enumeration value="Chinese (People's Republic of China)"/>
          <xsd:enumeration value="Chinese (Taiwan)"/>
          <xsd:enumeration value="Croatian (Croatia)"/>
          <xsd:enumeration value="Czech (Czech Republic)"/>
          <xsd:enumeration value="Danish (Denmark)"/>
          <xsd:enumeration value="Dutch (Netherlands)"/>
          <xsd:enumeration value="English"/>
          <xsd:enumeration value="Estonian (Estonia)"/>
          <xsd:enumeration value="Finnish (Finland)"/>
          <xsd:enumeration value="French (France)"/>
          <xsd:enumeration value="German (Germany)"/>
          <xsd:enumeration value="Greek (Greece)"/>
          <xsd:enumeration value="Hebrew (Israel)"/>
          <xsd:enumeration value="Hindi (India)"/>
          <xsd:enumeration value="Hungarian (Hungary)"/>
          <xsd:enumeration value="Indonesian (Indonesia)"/>
          <xsd:enumeration value="Italian (Italy)"/>
          <xsd:enumeration value="Japanese (Japan)"/>
          <xsd:enumeration value="Korean (Korea)"/>
          <xsd:enumeration value="Latvian (Latvia)"/>
          <xsd:enumeration value="Lithuanian (Lithuania)"/>
          <xsd:enumeration value="Malay (Malaysia)"/>
          <xsd:enumeration value="Norwegian (Bokmal) (Norway)"/>
          <xsd:enumeration value="Polish (Poland)"/>
          <xsd:enumeration value="Portuguese (Brazil)"/>
          <xsd:enumeration value="Portuguese (Portugal)"/>
          <xsd:enumeration value="Romanian (Romania)"/>
          <xsd:enumeration value="Russian (Russia)"/>
          <xsd:enumeration value="Serbian (Latin) (Serbia)"/>
          <xsd:enumeration value="Slovak (Slovakia)"/>
          <xsd:enumeration value="Slovenian (Slovenia)"/>
          <xsd:enumeration value="Spanish (Spain)"/>
          <xsd:enumeration value="Swedish (Sweden)"/>
          <xsd:enumeration value="Thai (Thailand)"/>
          <xsd:enumeration value="Turkish (Turkey)"/>
          <xsd:enumeration value="Ukrainian (Ukraine)"/>
          <xsd:enumeration value="Urdu (Islamic Republic of Pakistan)"/>
          <xsd:enumeration value="Vietnamese (Vietnam)"/>
        </xsd:restriction>
      </xsd:simpleType>
    </xsd:element>
    <xsd:element name="_ip_UnifiedCompliancePolicyProperties" ma:index="39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40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fa91fb-a0ff-4ac5-b2db-65c790d184a4" elementFormDefault="qualified">
    <xsd:import namespace="http://schemas.microsoft.com/office/2006/documentManagement/types"/>
    <xsd:import namespace="http://schemas.microsoft.com/office/infopath/2007/PartnerControls"/>
    <xsd:element name="Document_x0020_Creation_x0020_Date" ma:index="2" nillable="true" ma:displayName="Document Date" ma:default="[today]" ma:description="Enter the date this document was last modified. The upload date has been entered by default." ma:format="DateOnly" ma:internalName="Document_x0020_Creation_x0020_Date" ma:readOnly="false">
      <xsd:simpleType>
        <xsd:restriction base="dms:DateTime"/>
      </xsd:simpleType>
    </xsd:element>
    <xsd:element name="Creator" ma:index="3" nillable="true" ma:displayName="Creator" ma:description="Enter the person primarily responsible for the document. The name of the person uploading the document has been entered by default." ma:list="UserInfo" ma:SharePointGroup="0" ma:internalName="Creato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PA_x0020_Office" ma:index="4" nillable="true" ma:displayName="EPA Office" ma:description="Enter the EPA organization primarily responsible for the document. The office of the person uploading the document has been entered by default." ma:internalName="EPA_x0020_Office">
      <xsd:simpleType>
        <xsd:restriction base="dms:Text">
          <xsd:maxLength value="255"/>
        </xsd:restriction>
      </xsd:simpleType>
    </xsd:element>
    <xsd:element name="Record" ma:index="5" nillable="true" ma:displayName="Record" ma:default="Shared" ma:description="For documents that provide evidence of EPA decisions and actions, select &quot;Shared&quot; (open access) or &quot;Private&quot; (restricted access)." ma:format="Dropdown" ma:internalName="Record">
      <xsd:simpleType>
        <xsd:restriction base="dms:Choice">
          <xsd:enumeration value="None"/>
          <xsd:enumeration value="Shared"/>
          <xsd:enumeration value="Private"/>
        </xsd:restriction>
      </xsd:simpleType>
    </xsd:element>
    <xsd:element name="Identifier" ma:index="9" nillable="true" ma:displayName="Identifier" ma:description="Enter all EPA identification numbers applicable to this document, one on each line." ma:internalName="Identifier" ma:readOnly="false">
      <xsd:simpleType>
        <xsd:restriction base="dms:Note">
          <xsd:maxLength value="255"/>
        </xsd:restriction>
      </xsd:simpleType>
    </xsd:element>
    <xsd:element name="EPA_x0020_Contributor" ma:index="11" nillable="true" ma:displayName="EPA Contributor" ma:description="Enter an EPA person who contributed to the creation of the document but is not the primary author." ma:list="UserInfo" ma:SharePointGroup="0" ma:internalName="EPA_x0020_Contributo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Contributor" ma:index="12" nillable="true" ma:displayName="External Contributor" ma:description="Enter a non-EPA person who contributed to the creation of the document but is not the primary author." ma:internalName="External_x0020_Contributor" ma:readOnly="false">
      <xsd:simpleType>
        <xsd:restriction base="dms:Note">
          <xsd:maxLength value="255"/>
        </xsd:restriction>
      </xsd:simpleType>
    </xsd:element>
    <xsd:element name="EPA_x0020_Related_x0020_Documents" ma:index="14" nillable="true" ma:displayName="Other Related Documents" ma:description="Enter any related document." ma:internalName="EPA_x0020_Related_x0020_Documents">
      <xsd:simpleType>
        <xsd:restriction base="dms:Note">
          <xsd:maxLength value="255"/>
        </xsd:restriction>
      </xsd:simpleType>
    </xsd:element>
    <xsd:element name="Rights" ma:index="16" nillable="true" ma:displayName="Rights" ma:description="Enter information about intellectual property rights held over the document (e.g. copyright, patent, trademark)." ma:internalName="Rights" ma:readOnly="false">
      <xsd:simpleType>
        <xsd:restriction base="dms:Note">
          <xsd:maxLength value="255"/>
        </xsd:restriction>
      </xsd:simpleType>
    </xsd:element>
    <xsd:element name="j747ac98061d40f0aa7bd47e1db5675d" ma:index="19" nillable="true" ma:taxonomy="true" ma:internalName="j747ac98061d40f0aa7bd47e1db5675d" ma:taxonomyFieldName="Document_x0020_Type" ma:displayName="Document Type" ma:readOnly="false" ma:default="" ma:fieldId="{3747ac98-061d-40f0-aa7b-d47e1db5675d}" ma:sspId="29f62856-1543-49d4-a736-4569d363f533" ma:termSetId="e06cd6a9-a175-4da0-81cb-8dba7aa394a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KeywordTaxHTField" ma:index="21" nillable="true" ma:taxonomy="true" ma:internalName="TaxKeywordTaxHTField" ma:taxonomyFieldName="TaxKeyword" ma:displayName="Enterprise Keywords" ma:readOnly="false" ma:fieldId="{23f27201-bee3-471e-b2e7-b64fd8b7ca38}" ma:taxonomyMulti="true" ma:sspId="29f62856-1543-49d4-a736-4569d363f53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Label" ma:index="23" nillable="true" ma:displayName="Taxonomy Catch All Column1" ma:description="" ma:hidden="true" ma:list="{160cad11-562a-4490-8456-b2fd6f157897}" ma:internalName="TaxCatchAllLabel" ma:readOnly="true" ma:showField="CatchAllDataLabel" ma:web="fecc2597-e8fd-4279-ac06-bd7c891938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24" nillable="true" ma:displayName="Taxonomy Catch All Column" ma:description="" ma:hidden="true" ma:list="{160cad11-562a-4490-8456-b2fd6f157897}" ma:internalName="TaxCatchAll" ma:showField="CatchAllData" ma:web="fecc2597-e8fd-4279-ac06-bd7c891938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3f09c3df709400db2417a7161762d62" ma:index="28" nillable="true" ma:taxonomy="true" ma:internalName="e3f09c3df709400db2417a7161762d62" ma:taxonomyFieldName="EPA_x0020_Subject" ma:displayName="EPA Subject" ma:readOnly="false" ma:default="" ma:fieldId="{e3f09c3d-f709-400d-b241-7a7161762d62}" ma:taxonomyMulti="true" ma:sspId="29f62856-1543-49d4-a736-4569d363f533" ma:termSetId="7a3d4ae0-7e62-45a2-a406-c6a8a6a8eee3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.v3" elementFormDefault="qualified">
    <xsd:import namespace="http://schemas.microsoft.com/office/2006/documentManagement/types"/>
    <xsd:import namespace="http://schemas.microsoft.com/office/infopath/2007/PartnerControls"/>
    <xsd:element name="CategoryDescription" ma:index="6" nillable="true" ma:displayName="Description" ma:description="Enter a brief description." ma:internalName="CategoryDescription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Coverage" ma:index="13" nillable="true" ma:displayName="Coverage" ma:description="Enter the geographic location, jurisdiction, or time period for which the document is relevant." ma:internalName="_Coverage" ma:readOnly="false">
      <xsd:simpleType>
        <xsd:restriction base="dms:Text">
          <xsd:maxLength value="255"/>
        </xsd:restriction>
      </xsd:simpleType>
    </xsd:element>
    <xsd:element name="_Source" ma:index="15" nillable="true" ma:displayName="Source" ma:description="Enter a source from which the document is derived." ma:internalName="_Source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cc2597-e8fd-4279-ac06-bd7c891938be" elementFormDefault="qualified">
    <xsd:import namespace="http://schemas.microsoft.com/office/2006/documentManagement/types"/>
    <xsd:import namespace="http://schemas.microsoft.com/office/infopath/2007/PartnerControls"/>
    <xsd:element name="SharedWithUsers" ma:index="2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08b95a-4633-4e9c-bd13-86181e6768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3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3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3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34" nillable="true" ma:displayName="MediaServiceAutoTags" ma:internalName="MediaServiceAutoTags" ma:readOnly="true">
      <xsd:simpleType>
        <xsd:restriction base="dms:Text"/>
      </xsd:simpleType>
    </xsd:element>
    <xsd:element name="MediaServiceOCR" ma:index="3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3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3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38" nillable="true" ma:displayName="Location" ma:internalName="MediaServiceLocation" ma:readOnly="true">
      <xsd:simpleType>
        <xsd:restriction base="dms:Text"/>
      </xsd:simpleType>
    </xsd:element>
    <xsd:element name="MediaServiceAutoKeyPoints" ma:index="4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29f62856-1543-49d4-a736-4569d363f533" ContentTypeId="0x0101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cord xmlns="4ffa91fb-a0ff-4ac5-b2db-65c790d184a4">Shared</Record>
    <Language xmlns="http://schemas.microsoft.com/sharepoint/v3">English</Language>
    <Document_x0020_Creation_x0020_Date xmlns="4ffa91fb-a0ff-4ac5-b2db-65c790d184a4">2021-02-23T16:34:21+00:00</Document_x0020_Creation_x0020_Date>
    <_Source xmlns="http://schemas.microsoft.com/sharepoint/v3/fields" xsi:nil="true"/>
    <_ip_UnifiedCompliancePolicyUIAction xmlns="http://schemas.microsoft.com/sharepoint/v3" xsi:nil="true"/>
    <j747ac98061d40f0aa7bd47e1db5675d xmlns="4ffa91fb-a0ff-4ac5-b2db-65c790d184a4">
      <Terms xmlns="http://schemas.microsoft.com/office/infopath/2007/PartnerControls"/>
    </j747ac98061d40f0aa7bd47e1db5675d>
    <e3f09c3df709400db2417a7161762d62 xmlns="4ffa91fb-a0ff-4ac5-b2db-65c790d184a4">
      <Terms xmlns="http://schemas.microsoft.com/office/infopath/2007/PartnerControls"/>
    </e3f09c3df709400db2417a7161762d62>
    <External_x0020_Contributor xmlns="4ffa91fb-a0ff-4ac5-b2db-65c790d184a4" xsi:nil="true"/>
    <TaxKeywordTaxHTField xmlns="4ffa91fb-a0ff-4ac5-b2db-65c790d184a4">
      <Terms xmlns="http://schemas.microsoft.com/office/infopath/2007/PartnerControls">
        <TermInfo xmlns="http://schemas.microsoft.com/office/infopath/2007/PartnerControls">
          <TermName xmlns="http://schemas.microsoft.com/office/infopath/2007/PartnerControls">Lead dust sampling technician</TermName>
          <TermId xmlns="http://schemas.microsoft.com/office/infopath/2007/PartnerControls">bd33e8c5-657f-4788-a8bd-53a5a1a083cc</TermId>
        </TermInfo>
        <TermInfo xmlns="http://schemas.microsoft.com/office/infopath/2007/PartnerControls">
          <TermName xmlns="http://schemas.microsoft.com/office/infopath/2007/PartnerControls">LDST</TermName>
          <TermId xmlns="http://schemas.microsoft.com/office/infopath/2007/PartnerControls">196bb897-c492-4987-a1b5-3e19ad9c1e3b</TermId>
        </TermInfo>
        <TermInfo xmlns="http://schemas.microsoft.com/office/infopath/2007/PartnerControls">
          <TermName xmlns="http://schemas.microsoft.com/office/infopath/2007/PartnerControls">lead poisoning</TermName>
          <TermId xmlns="http://schemas.microsoft.com/office/infopath/2007/PartnerControls">6526c03e-00f6-4cbf-80ff-1084a6ae35f8</TermId>
        </TermInfo>
      </Terms>
    </TaxKeywordTaxHTField>
    <_ip_UnifiedCompliancePolicyProperties xmlns="http://schemas.microsoft.com/sharepoint/v3" xsi:nil="true"/>
    <Rights xmlns="4ffa91fb-a0ff-4ac5-b2db-65c790d184a4" xsi:nil="true"/>
    <EPA_x0020_Office xmlns="4ffa91fb-a0ff-4ac5-b2db-65c790d184a4" xsi:nil="true"/>
    <CategoryDescription xmlns="http://schemas.microsoft.com/sharepoint.v3" xsi:nil="true"/>
    <Identifier xmlns="4ffa91fb-a0ff-4ac5-b2db-65c790d184a4" xsi:nil="true"/>
    <_Coverage xmlns="http://schemas.microsoft.com/sharepoint/v3/fields" xsi:nil="true"/>
    <Creator xmlns="4ffa91fb-a0ff-4ac5-b2db-65c790d184a4">
      <UserInfo>
        <DisplayName/>
        <AccountId xsi:nil="true"/>
        <AccountType/>
      </UserInfo>
    </Creator>
    <EPA_x0020_Related_x0020_Documents xmlns="4ffa91fb-a0ff-4ac5-b2db-65c790d184a4" xsi:nil="true"/>
    <EPA_x0020_Contributor xmlns="4ffa91fb-a0ff-4ac5-b2db-65c790d184a4">
      <UserInfo>
        <DisplayName/>
        <AccountId xsi:nil="true"/>
        <AccountType/>
      </UserInfo>
    </EPA_x0020_Contributor>
    <TaxCatchAll xmlns="4ffa91fb-a0ff-4ac5-b2db-65c790d184a4">
      <Value>1350</Value>
      <Value>1349</Value>
      <Value>1348</Value>
    </TaxCatchAll>
  </documentManagement>
</p:properties>
</file>

<file path=customXml/itemProps1.xml><?xml version="1.0" encoding="utf-8"?>
<ds:datastoreItem xmlns:ds="http://schemas.openxmlformats.org/officeDocument/2006/customXml" ds:itemID="{E71DAB49-F784-43D0-9E5B-B5B86B09FAA4}"/>
</file>

<file path=customXml/itemProps2.xml><?xml version="1.0" encoding="utf-8"?>
<ds:datastoreItem xmlns:ds="http://schemas.openxmlformats.org/officeDocument/2006/customXml" ds:itemID="{CD596A83-121F-4860-B577-B7B13101F5F5}"/>
</file>

<file path=customXml/itemProps3.xml><?xml version="1.0" encoding="utf-8"?>
<ds:datastoreItem xmlns:ds="http://schemas.openxmlformats.org/officeDocument/2006/customXml" ds:itemID="{97C4AD7F-8F24-41D5-ABF0-444269D8470C}"/>
</file>

<file path=customXml/itemProps4.xml><?xml version="1.0" encoding="utf-8"?>
<ds:datastoreItem xmlns:ds="http://schemas.openxmlformats.org/officeDocument/2006/customXml" ds:itemID="{3713F0E7-7489-4546-AAF1-C7FF59B473E1}"/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X:Templates:My Templates:EPA Slide Template.pot</Template>
  <TotalTime>3189</TotalTime>
  <Words>465</Words>
  <Application>Microsoft Office PowerPoint</Application>
  <PresentationFormat>On-screen Show (4:3)</PresentationFormat>
  <Paragraphs>62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EPA Slide Template</vt:lpstr>
      <vt:lpstr>Chapter 5</vt:lpstr>
      <vt:lpstr>Objectives</vt:lpstr>
      <vt:lpstr>Contents of Report – EPA RRP </vt:lpstr>
      <vt:lpstr>Contents of Report – HUD LSHR</vt:lpstr>
      <vt:lpstr>Contents of Report – HUD LSHR (Cont.) </vt:lpstr>
      <vt:lpstr>Activity: Writing the Report</vt:lpstr>
      <vt:lpstr>Summary</vt:lpstr>
    </vt:vector>
  </TitlesOfParts>
  <Company>ICF Kaiser International,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LDST Refresher Course</dc:title>
  <dc:subject>LDST Refresher Course Ch. 5 Slides</dc:subject>
  <dc:creator>US EPA</dc:creator>
  <cp:keywords>Lead dust sampling technician, LDST, lead poisoning</cp:keywords>
  <cp:lastModifiedBy>Pivetz, Timothy</cp:lastModifiedBy>
  <cp:revision>164</cp:revision>
  <cp:lastPrinted>2000-06-30T16:30:52Z</cp:lastPrinted>
  <dcterms:created xsi:type="dcterms:W3CDTF">1999-07-20T16:08:14Z</dcterms:created>
  <dcterms:modified xsi:type="dcterms:W3CDTF">2013-08-06T20:09:20Z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0x010100AB1E088FA68B8D4BB57461763A47F1F8</vt:lpwstr>
  </property>
  <property fmtid="{D5CDD505-2E9C-101B-9397-08002B2CF9AE}" pid="3" name="TaxKeyword">
    <vt:lpwstr>1350;#Lead dust sampling technician|bd33e8c5-657f-4788-a8bd-53a5a1a083cc;#1349;#LDST|196bb897-c492-4987-a1b5-3e19ad9c1e3b;#1348;#lead poisoning|6526c03e-00f6-4cbf-80ff-1084a6ae35f8</vt:lpwstr>
  </property>
  <property fmtid="{D5CDD505-2E9C-101B-9397-08002B2CF9AE}" pid="4" name="EPA Subject">
    <vt:lpwstr/>
  </property>
  <property fmtid="{D5CDD505-2E9C-101B-9397-08002B2CF9AE}" pid="5" name="Document Type">
    <vt:lpwstr/>
  </property>
</Properties>
</file>